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T Rounds Condensed" charset="1" panose="02000506030000020003"/>
      <p:regular r:id="rId25"/>
    </p:embeddedFont>
    <p:embeddedFont>
      <p:font typeface="Times New Roman Bold" charset="1" panose="02030802070405020303"/>
      <p:regular r:id="rId26"/>
    </p:embeddedFont>
    <p:embeddedFont>
      <p:font typeface="Times New Roman" charset="1" panose="02030502070405020303"/>
      <p:regular r:id="rId27"/>
    </p:embeddedFont>
    <p:embeddedFont>
      <p:font typeface="DejaVu Sans Light" charset="1" panose="020B0603030804020204"/>
      <p:regular r:id="rId29"/>
    </p:embeddedFont>
    <p:embeddedFont>
      <p:font typeface="Times New Roman Italics" charset="1" panose="020305020704050903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jpeg" Type="http://schemas.openxmlformats.org/officeDocument/2006/relationships/image"/><Relationship Id="rId11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i.org/10.3390/s23115206" TargetMode="External" Type="http://schemas.openxmlformats.org/officeDocument/2006/relationships/hyperlink"/><Relationship Id="rId3" Target="https://10.0.4.85/MCOM.2011.6069779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jpe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Relationship Id="rId7" Target="../media/image5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jpeg" Type="http://schemas.openxmlformats.org/officeDocument/2006/relationships/image"/><Relationship Id="rId8" Target="../media/image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jpeg" Type="http://schemas.openxmlformats.org/officeDocument/2006/relationships/image"/><Relationship Id="rId8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07340" y="9580245"/>
            <a:ext cx="3931920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378626"/>
            <a:ext cx="18265881" cy="1683927"/>
            <a:chOff x="0" y="0"/>
            <a:chExt cx="24354508" cy="22452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54537" cy="2245233"/>
            </a:xfrm>
            <a:custGeom>
              <a:avLst/>
              <a:gdLst/>
              <a:ahLst/>
              <a:cxnLst/>
              <a:rect r="r" b="b" t="t" l="l"/>
              <a:pathLst>
                <a:path h="2245233" w="24354537">
                  <a:moveTo>
                    <a:pt x="0" y="0"/>
                  </a:moveTo>
                  <a:lnTo>
                    <a:pt x="24354537" y="0"/>
                  </a:lnTo>
                  <a:lnTo>
                    <a:pt x="24354537" y="2245233"/>
                  </a:lnTo>
                  <a:lnTo>
                    <a:pt x="0" y="2245233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354508" cy="2330961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  <a:p>
              <a:pPr algn="ctr">
                <a:lnSpc>
                  <a:spcPts val="3779"/>
                </a:lnSpc>
              </a:pPr>
              <a:r>
                <a:rPr lang="en-US" sz="315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1ˢᵗ International Conference on Sustainability and Technological Advancements in Engineering Domain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13 - 14 December, 2024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11451" y="7571348"/>
            <a:ext cx="14147848" cy="1423318"/>
            <a:chOff x="0" y="0"/>
            <a:chExt cx="18863798" cy="189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" y="6079"/>
              <a:ext cx="18857468" cy="1885598"/>
            </a:xfrm>
            <a:custGeom>
              <a:avLst/>
              <a:gdLst/>
              <a:ahLst/>
              <a:cxnLst/>
              <a:rect r="r" b="b" t="t" l="l"/>
              <a:pathLst>
                <a:path h="1885598" w="18857468">
                  <a:moveTo>
                    <a:pt x="0" y="0"/>
                  </a:moveTo>
                  <a:lnTo>
                    <a:pt x="18857468" y="0"/>
                  </a:lnTo>
                  <a:lnTo>
                    <a:pt x="18857468" y="1885598"/>
                  </a:lnTo>
                  <a:lnTo>
                    <a:pt x="0" y="18855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63818" cy="1897755"/>
            </a:xfrm>
            <a:custGeom>
              <a:avLst/>
              <a:gdLst/>
              <a:ahLst/>
              <a:cxnLst/>
              <a:rect r="r" b="b" t="t" l="l"/>
              <a:pathLst>
                <a:path h="1897755" w="18863818">
                  <a:moveTo>
                    <a:pt x="3175" y="0"/>
                  </a:moveTo>
                  <a:lnTo>
                    <a:pt x="18860643" y="0"/>
                  </a:lnTo>
                  <a:cubicBezTo>
                    <a:pt x="18862421" y="0"/>
                    <a:pt x="18863818" y="2675"/>
                    <a:pt x="18863818" y="6079"/>
                  </a:cubicBezTo>
                  <a:lnTo>
                    <a:pt x="18863818" y="1891677"/>
                  </a:lnTo>
                  <a:cubicBezTo>
                    <a:pt x="18863818" y="1895081"/>
                    <a:pt x="18862421" y="1897755"/>
                    <a:pt x="18860643" y="1897755"/>
                  </a:cubicBezTo>
                  <a:lnTo>
                    <a:pt x="3175" y="1897755"/>
                  </a:lnTo>
                  <a:cubicBezTo>
                    <a:pt x="1397" y="1897755"/>
                    <a:pt x="0" y="1895081"/>
                    <a:pt x="0" y="1891677"/>
                  </a:cubicBezTo>
                  <a:lnTo>
                    <a:pt x="0" y="6079"/>
                  </a:lnTo>
                  <a:cubicBezTo>
                    <a:pt x="0" y="2675"/>
                    <a:pt x="1397" y="0"/>
                    <a:pt x="3175" y="0"/>
                  </a:cubicBezTo>
                  <a:moveTo>
                    <a:pt x="3175" y="12157"/>
                  </a:moveTo>
                  <a:lnTo>
                    <a:pt x="3175" y="6079"/>
                  </a:lnTo>
                  <a:lnTo>
                    <a:pt x="6350" y="6079"/>
                  </a:lnTo>
                  <a:lnTo>
                    <a:pt x="6350" y="1891677"/>
                  </a:lnTo>
                  <a:lnTo>
                    <a:pt x="3175" y="1891677"/>
                  </a:lnTo>
                  <a:lnTo>
                    <a:pt x="3175" y="1885598"/>
                  </a:lnTo>
                  <a:lnTo>
                    <a:pt x="18860643" y="1885598"/>
                  </a:lnTo>
                  <a:lnTo>
                    <a:pt x="18860643" y="1891677"/>
                  </a:lnTo>
                  <a:lnTo>
                    <a:pt x="18857468" y="1891677"/>
                  </a:lnTo>
                  <a:lnTo>
                    <a:pt x="18857468" y="6079"/>
                  </a:lnTo>
                  <a:lnTo>
                    <a:pt x="18860643" y="6079"/>
                  </a:lnTo>
                  <a:lnTo>
                    <a:pt x="18860643" y="12157"/>
                  </a:lnTo>
                  <a:lnTo>
                    <a:pt x="3175" y="121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8863798" cy="197395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680"/>
                </a:lnSpc>
              </a:pPr>
              <a:r>
                <a:rPr lang="en-US" sz="39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Affiliation of Presenter: Dr. M.G.R. Educational and Research Institute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77319" y="0"/>
            <a:ext cx="1828800" cy="1378626"/>
          </a:xfrm>
          <a:custGeom>
            <a:avLst/>
            <a:gdLst/>
            <a:ahLst/>
            <a:cxnLst/>
            <a:rect r="r" b="b" t="t" l="l"/>
            <a:pathLst>
              <a:path h="1378626" w="1828800">
                <a:moveTo>
                  <a:pt x="0" y="0"/>
                </a:moveTo>
                <a:lnTo>
                  <a:pt x="1828800" y="0"/>
                </a:lnTo>
                <a:lnTo>
                  <a:pt x="1828800" y="1378626"/>
                </a:lnTo>
                <a:lnTo>
                  <a:pt x="0" y="137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66" r="0" b="-11566"/>
            </a:stretch>
          </a:blipFill>
        </p:spPr>
      </p:sp>
      <p:sp>
        <p:nvSpPr>
          <p:cNvPr name="Freeform 14" id="14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" t="0" r="-70" b="0"/>
            </a:stretch>
          </a:blipFill>
        </p:spPr>
      </p:sp>
      <p:sp>
        <p:nvSpPr>
          <p:cNvPr name="Freeform 15" id="15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2" b="0"/>
            </a:stretch>
          </a:blipFill>
        </p:spPr>
      </p:sp>
      <p:sp>
        <p:nvSpPr>
          <p:cNvPr name="Freeform 16" id="16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1"/>
                </a:lnTo>
                <a:lnTo>
                  <a:pt x="0" y="1334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4" y="0"/>
                </a:lnTo>
                <a:lnTo>
                  <a:pt x="2689454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6932" y="5087261"/>
            <a:ext cx="2463844" cy="2367850"/>
          </a:xfrm>
          <a:custGeom>
            <a:avLst/>
            <a:gdLst/>
            <a:ahLst/>
            <a:cxnLst/>
            <a:rect r="r" b="b" t="t" l="l"/>
            <a:pathLst>
              <a:path h="2367850" w="2463844">
                <a:moveTo>
                  <a:pt x="0" y="0"/>
                </a:moveTo>
                <a:lnTo>
                  <a:pt x="2463844" y="0"/>
                </a:lnTo>
                <a:lnTo>
                  <a:pt x="2463844" y="2367850"/>
                </a:lnTo>
                <a:lnTo>
                  <a:pt x="0" y="2367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66798" y="4399523"/>
            <a:ext cx="1393852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of Paper: AI-Integrated Community Safety Solutions for Smart      Cities: A Study Towards SDG 11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20776" y="5604436"/>
            <a:ext cx="1393852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of Author(s): A.Pious Niranjan, K.Thanush, R.Santhosh,</a:t>
            </a:r>
          </a:p>
          <a:p>
            <a:pPr algn="ctr">
              <a:lnSpc>
                <a:spcPts val="4680"/>
              </a:lnSpc>
            </a:pPr>
            <a:r>
              <a:rPr lang="en-US" sz="39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N.Dhanush Raj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2540" y="3645246"/>
            <a:ext cx="456803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Paper Id: 435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66798" y="6847448"/>
            <a:ext cx="943277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of Presenter(s): A.Pious Niranjan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0" id="10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1" id="11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2" id="12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47633" y="1647101"/>
            <a:ext cx="14225353" cy="8070960"/>
          </a:xfrm>
          <a:custGeom>
            <a:avLst/>
            <a:gdLst/>
            <a:ahLst/>
            <a:cxnLst/>
            <a:rect r="r" b="b" t="t" l="l"/>
            <a:pathLst>
              <a:path h="8070960" w="14225353">
                <a:moveTo>
                  <a:pt x="0" y="0"/>
                </a:moveTo>
                <a:lnTo>
                  <a:pt x="14225352" y="0"/>
                </a:lnTo>
                <a:lnTo>
                  <a:pt x="14225352" y="8070960"/>
                </a:lnTo>
                <a:lnTo>
                  <a:pt x="0" y="8070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64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648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Findings: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Theft Concerns: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65.2% experienced theft; 83.5% occurred in community spaces.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by neighbors (33.8%) or personal observation (28.2%).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 Leak Awareness: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Cylinder leaks (38%) most common; AC leaks (13.5%), underground leaks (6.1%).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gas usage risks require targeted safety programs.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AI-Driven Safety Devices: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67.4% rated highly effective; 79.7% interested in testing/feedback.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SDG Awareness: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14.7% aware; need to enhance understanding and community engagement.</a:t>
            </a:r>
          </a:p>
          <a:p>
            <a:pPr algn="l">
              <a:lnSpc>
                <a:spcPts val="367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259" y="1566997"/>
            <a:ext cx="16105248" cy="596511"/>
            <a:chOff x="0" y="0"/>
            <a:chExt cx="21473664" cy="795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548341" y="3235109"/>
            <a:ext cx="4211968" cy="3014963"/>
          </a:xfrm>
          <a:custGeom>
            <a:avLst/>
            <a:gdLst/>
            <a:ahLst/>
            <a:cxnLst/>
            <a:rect r="r" b="b" t="t" l="l"/>
            <a:pathLst>
              <a:path h="3014963" w="4211968">
                <a:moveTo>
                  <a:pt x="0" y="0"/>
                </a:moveTo>
                <a:lnTo>
                  <a:pt x="4211968" y="0"/>
                </a:lnTo>
                <a:lnTo>
                  <a:pt x="4211968" y="3014963"/>
                </a:lnTo>
                <a:lnTo>
                  <a:pt x="0" y="3014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538" t="-81939" r="0" b="-721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60309" y="3235109"/>
            <a:ext cx="4695485" cy="2719688"/>
          </a:xfrm>
          <a:custGeom>
            <a:avLst/>
            <a:gdLst/>
            <a:ahLst/>
            <a:cxnLst/>
            <a:rect r="r" b="b" t="t" l="l"/>
            <a:pathLst>
              <a:path h="2719688" w="4695485">
                <a:moveTo>
                  <a:pt x="0" y="0"/>
                </a:moveTo>
                <a:lnTo>
                  <a:pt x="4695485" y="0"/>
                </a:lnTo>
                <a:lnTo>
                  <a:pt x="4695485" y="2719688"/>
                </a:lnTo>
                <a:lnTo>
                  <a:pt x="0" y="271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304" r="0" b="-1218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113200"/>
            <a:ext cx="16230600" cy="1945569"/>
          </a:xfrm>
          <a:custGeom>
            <a:avLst/>
            <a:gdLst/>
            <a:ahLst/>
            <a:cxnLst/>
            <a:rect r="r" b="b" t="t" l="l"/>
            <a:pathLst>
              <a:path h="1945569" w="16230600">
                <a:moveTo>
                  <a:pt x="0" y="0"/>
                </a:moveTo>
                <a:lnTo>
                  <a:pt x="16230600" y="0"/>
                </a:lnTo>
                <a:lnTo>
                  <a:pt x="16230600" y="1945568"/>
                </a:lnTo>
                <a:lnTo>
                  <a:pt x="0" y="1945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56367" y="6192922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Patent Filed</a:t>
            </a:r>
          </a:p>
        </p:txBody>
      </p:sp>
      <p:sp>
        <p:nvSpPr>
          <p:cNvPr name="Freeform 15" id="15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" t="0" r="-70" b="0"/>
            </a:stretch>
          </a:blipFill>
        </p:spPr>
      </p:sp>
      <p:sp>
        <p:nvSpPr>
          <p:cNvPr name="Freeform 16" id="16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12" b="0"/>
            </a:stretch>
          </a:blipFill>
        </p:spPr>
      </p:sp>
      <p:sp>
        <p:nvSpPr>
          <p:cNvPr name="Freeform 17" id="17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259" y="1405062"/>
            <a:ext cx="16105248" cy="596511"/>
            <a:chOff x="0" y="0"/>
            <a:chExt cx="21473664" cy="795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9013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20734" y="3149394"/>
            <a:ext cx="6356958" cy="6108906"/>
          </a:xfrm>
          <a:custGeom>
            <a:avLst/>
            <a:gdLst/>
            <a:ahLst/>
            <a:cxnLst/>
            <a:rect r="r" b="b" t="t" l="l"/>
            <a:pathLst>
              <a:path h="6108906" w="6356958">
                <a:moveTo>
                  <a:pt x="0" y="0"/>
                </a:moveTo>
                <a:lnTo>
                  <a:pt x="6356958" y="0"/>
                </a:lnTo>
                <a:lnTo>
                  <a:pt x="6356958" y="6108906"/>
                </a:lnTo>
                <a:lnTo>
                  <a:pt x="0" y="6108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06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72086" y="6327873"/>
            <a:ext cx="2976446" cy="2976446"/>
          </a:xfrm>
          <a:custGeom>
            <a:avLst/>
            <a:gdLst/>
            <a:ahLst/>
            <a:cxnLst/>
            <a:rect r="r" b="b" t="t" l="l"/>
            <a:pathLst>
              <a:path h="2976446" w="2976446">
                <a:moveTo>
                  <a:pt x="0" y="0"/>
                </a:moveTo>
                <a:lnTo>
                  <a:pt x="2976446" y="0"/>
                </a:lnTo>
                <a:lnTo>
                  <a:pt x="2976446" y="2976446"/>
                </a:lnTo>
                <a:lnTo>
                  <a:pt x="0" y="2976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69893" y="3395782"/>
            <a:ext cx="3912767" cy="3912767"/>
          </a:xfrm>
          <a:custGeom>
            <a:avLst/>
            <a:gdLst/>
            <a:ahLst/>
            <a:cxnLst/>
            <a:rect r="r" b="b" t="t" l="l"/>
            <a:pathLst>
              <a:path h="3912767" w="3912767">
                <a:moveTo>
                  <a:pt x="0" y="0"/>
                </a:moveTo>
                <a:lnTo>
                  <a:pt x="3912766" y="0"/>
                </a:lnTo>
                <a:lnTo>
                  <a:pt x="3912766" y="3912766"/>
                </a:lnTo>
                <a:lnTo>
                  <a:pt x="0" y="3912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76223" y="7375223"/>
            <a:ext cx="1883077" cy="1883077"/>
          </a:xfrm>
          <a:custGeom>
            <a:avLst/>
            <a:gdLst/>
            <a:ahLst/>
            <a:cxnLst/>
            <a:rect r="r" b="b" t="t" l="l"/>
            <a:pathLst>
              <a:path h="1883077" w="1883077">
                <a:moveTo>
                  <a:pt x="0" y="0"/>
                </a:moveTo>
                <a:lnTo>
                  <a:pt x="1883077" y="0"/>
                </a:lnTo>
                <a:lnTo>
                  <a:pt x="1883077" y="1883077"/>
                </a:lnTo>
                <a:lnTo>
                  <a:pt x="0" y="1883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7676" y="2192073"/>
            <a:ext cx="8769885" cy="95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Photos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06249" y="7778599"/>
            <a:ext cx="186997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499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to View all Survey Photos</a:t>
            </a:r>
          </a:p>
        </p:txBody>
      </p:sp>
      <p:sp>
        <p:nvSpPr>
          <p:cNvPr name="Freeform 17" id="17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" t="0" r="-70" b="0"/>
            </a:stretch>
          </a:blipFill>
        </p:spPr>
      </p:sp>
      <p:sp>
        <p:nvSpPr>
          <p:cNvPr name="Freeform 18" id="18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312" b="0"/>
            </a:stretch>
          </a:blipFill>
        </p:spPr>
      </p:sp>
      <p:sp>
        <p:nvSpPr>
          <p:cNvPr name="Freeform 19" id="19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9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510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challenges like theft and gas leaks emphasize the need for AI-integrated safety solutions.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support for technologies with real-time alerts and proactive responses.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Alignment with SDGs 9 (innovation and infrastructure) and 11 (sustainable cities).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directions: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scalability and enhanced sensor capabilities.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public awareness of SDGs and safety measures.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preparation process is ongoing to refine the design and functionality.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the project in village-side communities to address rural safety challenges and promote SDG alignment.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46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AutoNum type="arabicPeriod" startAt="1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Sherif, S. Sherif, et al., "A LoRa-driven home security system for a residential community," In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ternational Journal of Technology, vol. 10, no. 7, pp. 1297-1306, 2019.</a:t>
            </a:r>
          </a:p>
          <a:p>
            <a:pPr algn="l" marL="734064" indent="-367032" lvl="1">
              <a:lnSpc>
                <a:spcPts val="3672"/>
              </a:lnSpc>
              <a:buAutoNum type="arabicPeriod" startAt="1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E. E. Alahi, et al., "Integration of IoT-enabled technologies and artificial intelligence (AI) for smart city scenarios," Sensors, vol. 23, no. 11, p. 5206, May 2023. [Online]. Available: </a:t>
            </a:r>
            <a:r>
              <a:rPr lang="en-US" sz="3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 tooltip="https://doi.org/10.3390/s23115206"/>
              </a:rPr>
              <a:t>https://doi.org/10.3390/s23115206</a:t>
            </a:r>
          </a:p>
          <a:p>
            <a:pPr algn="l" marL="734064" indent="-367032" lvl="1">
              <a:lnSpc>
                <a:spcPts val="3672"/>
              </a:lnSpc>
              <a:buAutoNum type="arabicPeriod" startAt="1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X. Li, R. Lu, 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al., "Smart community: An Internet of Things application," IEEE Communications Magazine, vol. 49, no. 11, pp. 12-13, Nov. 2011. [Online]. Available: </a:t>
            </a:r>
            <a:r>
              <a:rPr lang="en-US" sz="3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10.0.4.85/MCOM.2011.6069779"/>
              </a:rPr>
              <a:t>https://10.1109/MCOM.2011.6069779</a:t>
            </a:r>
          </a:p>
          <a:p>
            <a:pPr algn="l">
              <a:lnSpc>
                <a:spcPts val="367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9650" y="6703228"/>
            <a:ext cx="14251340" cy="1462809"/>
            <a:chOff x="0" y="0"/>
            <a:chExt cx="19001786" cy="1950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702" y="10060"/>
              <a:ext cx="18978375" cy="1930252"/>
            </a:xfrm>
            <a:custGeom>
              <a:avLst/>
              <a:gdLst/>
              <a:ahLst/>
              <a:cxnLst/>
              <a:rect r="r" b="b" t="t" l="l"/>
              <a:pathLst>
                <a:path h="1930252" w="18978375">
                  <a:moveTo>
                    <a:pt x="0" y="0"/>
                  </a:moveTo>
                  <a:lnTo>
                    <a:pt x="18978375" y="0"/>
                  </a:lnTo>
                  <a:lnTo>
                    <a:pt x="18978375" y="1930252"/>
                  </a:lnTo>
                  <a:lnTo>
                    <a:pt x="0" y="1930252"/>
                  </a:lnTo>
                  <a:close/>
                </a:path>
              </a:pathLst>
            </a:custGeom>
            <a:solidFill>
              <a:srgbClr val="D1E6B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01778" cy="1950372"/>
            </a:xfrm>
            <a:custGeom>
              <a:avLst/>
              <a:gdLst/>
              <a:ahLst/>
              <a:cxnLst/>
              <a:rect r="r" b="b" t="t" l="l"/>
              <a:pathLst>
                <a:path h="1950372" w="19001778">
                  <a:moveTo>
                    <a:pt x="11702" y="0"/>
                  </a:moveTo>
                  <a:lnTo>
                    <a:pt x="18990077" y="0"/>
                  </a:lnTo>
                  <a:cubicBezTo>
                    <a:pt x="18996513" y="0"/>
                    <a:pt x="19001778" y="4527"/>
                    <a:pt x="19001778" y="10060"/>
                  </a:cubicBezTo>
                  <a:lnTo>
                    <a:pt x="19001778" y="1940312"/>
                  </a:lnTo>
                  <a:cubicBezTo>
                    <a:pt x="19001778" y="1945845"/>
                    <a:pt x="18996513" y="1950372"/>
                    <a:pt x="18990077" y="1950372"/>
                  </a:cubicBezTo>
                  <a:lnTo>
                    <a:pt x="11702" y="1950372"/>
                  </a:lnTo>
                  <a:cubicBezTo>
                    <a:pt x="5266" y="1950372"/>
                    <a:pt x="0" y="1945845"/>
                    <a:pt x="0" y="1940312"/>
                  </a:cubicBezTo>
                  <a:lnTo>
                    <a:pt x="0" y="10060"/>
                  </a:lnTo>
                  <a:cubicBezTo>
                    <a:pt x="0" y="4527"/>
                    <a:pt x="5266" y="0"/>
                    <a:pt x="11702" y="0"/>
                  </a:cubicBezTo>
                  <a:moveTo>
                    <a:pt x="11702" y="20120"/>
                  </a:moveTo>
                  <a:lnTo>
                    <a:pt x="11702" y="10060"/>
                  </a:lnTo>
                  <a:lnTo>
                    <a:pt x="23404" y="10060"/>
                  </a:lnTo>
                  <a:lnTo>
                    <a:pt x="23404" y="1940312"/>
                  </a:lnTo>
                  <a:lnTo>
                    <a:pt x="11702" y="1940312"/>
                  </a:lnTo>
                  <a:lnTo>
                    <a:pt x="11702" y="1930252"/>
                  </a:lnTo>
                  <a:lnTo>
                    <a:pt x="18990077" y="1930252"/>
                  </a:lnTo>
                  <a:lnTo>
                    <a:pt x="18990077" y="1940312"/>
                  </a:lnTo>
                  <a:lnTo>
                    <a:pt x="18978375" y="1940312"/>
                  </a:lnTo>
                  <a:lnTo>
                    <a:pt x="18978375" y="10060"/>
                  </a:lnTo>
                  <a:lnTo>
                    <a:pt x="18990077" y="10060"/>
                  </a:lnTo>
                  <a:lnTo>
                    <a:pt x="18990077" y="20120"/>
                  </a:lnTo>
                  <a:lnTo>
                    <a:pt x="11702" y="20120"/>
                  </a:lnTo>
                  <a:close/>
                </a:path>
              </a:pathLst>
            </a:custGeom>
            <a:solidFill>
              <a:srgbClr val="1D9A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001786" cy="198851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4536"/>
                </a:lnSpc>
              </a:pPr>
              <a:r>
                <a:rPr lang="en-US" sz="42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Contact Details of Presenter:</a:t>
              </a:r>
            </a:p>
            <a:p>
              <a:pPr algn="l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igen.pious@gmail.com </a:t>
              </a:r>
              <a:r>
                <a:rPr lang="en-US" sz="4200" i="true">
                  <a:solidFill>
                    <a:srgbClr val="000000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/ 8610886066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62444" y="9542174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448391"/>
            <a:ext cx="16060989" cy="596511"/>
            <a:chOff x="0" y="0"/>
            <a:chExt cx="21414652" cy="7953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414612" cy="795401"/>
            </a:xfrm>
            <a:custGeom>
              <a:avLst/>
              <a:gdLst/>
              <a:ahLst/>
              <a:cxnLst/>
              <a:rect r="r" b="b" t="t" l="l"/>
              <a:pathLst>
                <a:path h="795401" w="21414612">
                  <a:moveTo>
                    <a:pt x="0" y="0"/>
                  </a:moveTo>
                  <a:lnTo>
                    <a:pt x="21414612" y="0"/>
                  </a:lnTo>
                  <a:lnTo>
                    <a:pt x="21414612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21414652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77319" y="0"/>
            <a:ext cx="2010679" cy="1746646"/>
          </a:xfrm>
          <a:custGeom>
            <a:avLst/>
            <a:gdLst/>
            <a:ahLst/>
            <a:cxnLst/>
            <a:rect r="r" b="b" t="t" l="l"/>
            <a:pathLst>
              <a:path h="1746646" w="2010679">
                <a:moveTo>
                  <a:pt x="0" y="0"/>
                </a:moveTo>
                <a:lnTo>
                  <a:pt x="2010679" y="0"/>
                </a:lnTo>
                <a:lnTo>
                  <a:pt x="2010679" y="1746646"/>
                </a:lnTo>
                <a:lnTo>
                  <a:pt x="0" y="174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27" r="0" b="-342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680" y="8355623"/>
            <a:ext cx="18291680" cy="983178"/>
          </a:xfrm>
          <a:custGeom>
            <a:avLst/>
            <a:gdLst/>
            <a:ahLst/>
            <a:cxnLst/>
            <a:rect r="r" b="b" t="t" l="l"/>
            <a:pathLst>
              <a:path h="983178" w="18291680">
                <a:moveTo>
                  <a:pt x="0" y="0"/>
                </a:moveTo>
                <a:lnTo>
                  <a:pt x="18291680" y="0"/>
                </a:lnTo>
                <a:lnTo>
                  <a:pt x="18291680" y="983177"/>
                </a:lnTo>
                <a:lnTo>
                  <a:pt x="0" y="983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90146" y="3799318"/>
            <a:ext cx="8725300" cy="268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 i="true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Thank You</a:t>
            </a:r>
          </a:p>
          <a:p>
            <a:pPr algn="ctr">
              <a:lnSpc>
                <a:spcPts val="6480"/>
              </a:lnSpc>
            </a:pPr>
            <a:r>
              <a:rPr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 and Discussion</a:t>
            </a:r>
          </a:p>
        </p:txBody>
      </p:sp>
      <p:sp>
        <p:nvSpPr>
          <p:cNvPr name="Freeform 16" id="16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" t="0" r="-70" b="0"/>
            </a:stretch>
          </a:blipFill>
        </p:spPr>
      </p:sp>
      <p:sp>
        <p:nvSpPr>
          <p:cNvPr name="Freeform 17" id="17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2" b="0"/>
            </a:stretch>
          </a:blipFill>
        </p:spPr>
      </p:sp>
      <p:sp>
        <p:nvSpPr>
          <p:cNvPr name="Freeform 18" id="18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07340" y="9580245"/>
            <a:ext cx="3931920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378626"/>
            <a:ext cx="18265881" cy="1683927"/>
            <a:chOff x="0" y="0"/>
            <a:chExt cx="24354508" cy="22452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54537" cy="2245233"/>
            </a:xfrm>
            <a:custGeom>
              <a:avLst/>
              <a:gdLst/>
              <a:ahLst/>
              <a:cxnLst/>
              <a:rect r="r" b="b" t="t" l="l"/>
              <a:pathLst>
                <a:path h="2245233" w="24354537">
                  <a:moveTo>
                    <a:pt x="0" y="0"/>
                  </a:moveTo>
                  <a:lnTo>
                    <a:pt x="24354537" y="0"/>
                  </a:lnTo>
                  <a:lnTo>
                    <a:pt x="24354537" y="2245233"/>
                  </a:lnTo>
                  <a:lnTo>
                    <a:pt x="0" y="2245233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354508" cy="2330961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  <a:p>
              <a:pPr algn="ctr">
                <a:lnSpc>
                  <a:spcPts val="3779"/>
                </a:lnSpc>
              </a:pPr>
              <a:r>
                <a:rPr lang="en-US" sz="315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1ˢᵗ International Conference on Sustainability and Technological Advancements in Engineering Domain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13 - 14 December, 2024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7319" y="0"/>
            <a:ext cx="1828800" cy="1378626"/>
          </a:xfrm>
          <a:custGeom>
            <a:avLst/>
            <a:gdLst/>
            <a:ahLst/>
            <a:cxnLst/>
            <a:rect r="r" b="b" t="t" l="l"/>
            <a:pathLst>
              <a:path h="1378626" w="1828800">
                <a:moveTo>
                  <a:pt x="0" y="0"/>
                </a:moveTo>
                <a:lnTo>
                  <a:pt x="1828800" y="0"/>
                </a:lnTo>
                <a:lnTo>
                  <a:pt x="1828800" y="1378626"/>
                </a:lnTo>
                <a:lnTo>
                  <a:pt x="0" y="137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66" r="0" b="-11566"/>
            </a:stretch>
          </a:blipFill>
        </p:spPr>
      </p:sp>
      <p:sp>
        <p:nvSpPr>
          <p:cNvPr name="Freeform 10" id="10" descr="IEEE India Council"/>
          <p:cNvSpPr/>
          <p:nvPr/>
        </p:nvSpPr>
        <p:spPr>
          <a:xfrm flipH="false" flipV="false" rot="0">
            <a:off x="8760309" y="243821"/>
            <a:ext cx="5309649" cy="915730"/>
          </a:xfrm>
          <a:custGeom>
            <a:avLst/>
            <a:gdLst/>
            <a:ahLst/>
            <a:cxnLst/>
            <a:rect r="r" b="b" t="t" l="l"/>
            <a:pathLst>
              <a:path h="915730" w="5309649">
                <a:moveTo>
                  <a:pt x="0" y="0"/>
                </a:moveTo>
                <a:lnTo>
                  <a:pt x="5309649" y="0"/>
                </a:lnTo>
                <a:lnTo>
                  <a:pt x="5309649" y="915730"/>
                </a:lnTo>
                <a:lnTo>
                  <a:pt x="0" y="915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366"/>
            </a:stretch>
          </a:blipFill>
        </p:spPr>
      </p:sp>
      <p:sp>
        <p:nvSpPr>
          <p:cNvPr name="Freeform 11" id="11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2" b="0"/>
            </a:stretch>
          </a:blipFill>
        </p:spPr>
      </p:sp>
      <p:sp>
        <p:nvSpPr>
          <p:cNvPr name="Freeform 12" id="12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1"/>
                </a:lnTo>
                <a:lnTo>
                  <a:pt x="0" y="1334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4" y="0"/>
                </a:lnTo>
                <a:lnTo>
                  <a:pt x="2689454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14228" y="3062553"/>
            <a:ext cx="10492162" cy="6295297"/>
          </a:xfrm>
          <a:custGeom>
            <a:avLst/>
            <a:gdLst/>
            <a:ahLst/>
            <a:cxnLst/>
            <a:rect r="r" b="b" t="t" l="l"/>
            <a:pathLst>
              <a:path h="6295297" w="10492162">
                <a:moveTo>
                  <a:pt x="0" y="0"/>
                </a:moveTo>
                <a:lnTo>
                  <a:pt x="10492162" y="0"/>
                </a:lnTo>
                <a:lnTo>
                  <a:pt x="10492162" y="6295297"/>
                </a:lnTo>
                <a:lnTo>
                  <a:pt x="0" y="6295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242114"/>
            <a:ext cx="5388945" cy="8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r>
              <a:rPr lang="en-US" sz="59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49180"/>
            <a:ext cx="7309183" cy="410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</a:p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Formulation</a:t>
            </a:r>
          </a:p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</a:p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</a:p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  <a:p>
            <a:pPr algn="l" marL="760095" indent="-380048" lvl="1">
              <a:lnSpc>
                <a:spcPts val="4536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538894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556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Rapid urbanization in Chennai exposes gaps in traditional safety measures, particularly in densely populated areas.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focus: Exploring AI-integrated solutions to address urban safety challenges.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of 408 residents to assess: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perceptions.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Experiences with theft and gas leaks.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Awareness of SDGs (9 and 11).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on AI-enabled technologies.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real-time monitoring, proactive detection, and swift emergency responses.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 of AI in Enhancing Urban Resilience.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38863"/>
            <a:ext cx="16105248" cy="772270"/>
            <a:chOff x="0" y="0"/>
            <a:chExt cx="21473664" cy="10296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1029747"/>
            </a:xfrm>
            <a:custGeom>
              <a:avLst/>
              <a:gdLst/>
              <a:ahLst/>
              <a:cxnLst/>
              <a:rect r="r" b="b" t="t" l="l"/>
              <a:pathLst>
                <a:path h="1029747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1029747"/>
                  </a:lnTo>
                  <a:lnTo>
                    <a:pt x="0" y="1029747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1105894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6935107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556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A. Sherif, S. Sherif, et al.: LoRa-driven home security systems for residential communities.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M. E. E. Alahi, et al.: IoT-enabled AI technologies for smart city advancements.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X. Li, R. Lu, et al.: Smart community applications using Internet of Things (IoT).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 and compliance: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ISO/IEC 23894:2023: AI system safety and risk management.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802.11: Wireless communication standards.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P2413: IoT architecture framework.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NFTA 72: Fire alarm systems.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UL268: Smoke detector standards.</a:t>
            </a:r>
          </a:p>
          <a:p>
            <a:pPr algn="l">
              <a:lnSpc>
                <a:spcPts val="367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Formulation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602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Challenges: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Theft incidents: 65.2% reported personal or community experiences.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 leaks: 55.6% experienced leaks, with 72.8% highly concerned.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awareness of SDGs (only 14.7%).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understanding of AI's potential for safety.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Delays in help response: Current safety measures often lack the speed and efficiency to provide timely assistance during emergencies.</a:t>
            </a:r>
          </a:p>
          <a:p>
            <a:pPr algn="l">
              <a:lnSpc>
                <a:spcPts val="3672"/>
              </a:lnSpc>
            </a:pP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Solutions: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gaps in traditional safety measures, including response delays.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SDG awareness and engagement.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 AI for proactive, real-time safety responses to mitigate delays and enhance urban resilience.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81272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259" y="1427306"/>
            <a:ext cx="16105248" cy="596511"/>
            <a:chOff x="0" y="0"/>
            <a:chExt cx="21473664" cy="795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4599" y="3008070"/>
            <a:ext cx="3655770" cy="2632069"/>
          </a:xfrm>
          <a:custGeom>
            <a:avLst/>
            <a:gdLst/>
            <a:ahLst/>
            <a:cxnLst/>
            <a:rect r="r" b="b" t="t" l="l"/>
            <a:pathLst>
              <a:path h="2632069" w="3655770">
                <a:moveTo>
                  <a:pt x="0" y="0"/>
                </a:moveTo>
                <a:lnTo>
                  <a:pt x="3655770" y="0"/>
                </a:lnTo>
                <a:lnTo>
                  <a:pt x="3655770" y="2632069"/>
                </a:lnTo>
                <a:lnTo>
                  <a:pt x="0" y="263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12" t="-59378" r="-116845" b="-7996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89568" y="3991732"/>
            <a:ext cx="7592631" cy="3754015"/>
          </a:xfrm>
          <a:custGeom>
            <a:avLst/>
            <a:gdLst/>
            <a:ahLst/>
            <a:cxnLst/>
            <a:rect r="r" b="b" t="t" l="l"/>
            <a:pathLst>
              <a:path h="3754015" w="7592631">
                <a:moveTo>
                  <a:pt x="0" y="0"/>
                </a:moveTo>
                <a:lnTo>
                  <a:pt x="7592631" y="0"/>
                </a:lnTo>
                <a:lnTo>
                  <a:pt x="7592631" y="3754015"/>
                </a:lnTo>
                <a:lnTo>
                  <a:pt x="0" y="3754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827" r="0" b="-23862"/>
            </a:stretch>
          </a:blipFill>
        </p:spPr>
      </p: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3499" y="5868739"/>
            <a:ext cx="3497969" cy="2393200"/>
          </a:xfrm>
          <a:custGeom>
            <a:avLst/>
            <a:gdLst/>
            <a:ahLst/>
            <a:cxnLst/>
            <a:rect r="r" b="b" t="t" l="l"/>
            <a:pathLst>
              <a:path h="2393200" w="3497969">
                <a:moveTo>
                  <a:pt x="0" y="0"/>
                </a:moveTo>
                <a:lnTo>
                  <a:pt x="3497969" y="0"/>
                </a:lnTo>
                <a:lnTo>
                  <a:pt x="3497969" y="2393200"/>
                </a:lnTo>
                <a:lnTo>
                  <a:pt x="0" y="239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061" t="-69528" r="-20061" b="-9369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Formulation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10934" y="8606328"/>
            <a:ext cx="5600666" cy="37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3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Incidence of Theft Experiences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69242" y="8606328"/>
            <a:ext cx="5600666" cy="37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3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Preferred Methods for Reporting Theif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144421" y="2699309"/>
            <a:ext cx="5083553" cy="4390289"/>
          </a:xfrm>
          <a:custGeom>
            <a:avLst/>
            <a:gdLst/>
            <a:ahLst/>
            <a:cxnLst/>
            <a:rect r="r" b="b" t="t" l="l"/>
            <a:pathLst>
              <a:path h="4390289" w="5083553">
                <a:moveTo>
                  <a:pt x="0" y="0"/>
                </a:moveTo>
                <a:lnTo>
                  <a:pt x="5083553" y="0"/>
                </a:lnTo>
                <a:lnTo>
                  <a:pt x="5083553" y="4390289"/>
                </a:lnTo>
                <a:lnTo>
                  <a:pt x="0" y="4390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66" t="0" r="-500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230162" y="7115249"/>
            <a:ext cx="2554553" cy="1519654"/>
          </a:xfrm>
          <a:custGeom>
            <a:avLst/>
            <a:gdLst/>
            <a:ahLst/>
            <a:cxnLst/>
            <a:rect r="r" b="b" t="t" l="l"/>
            <a:pathLst>
              <a:path h="1519654" w="2554553">
                <a:moveTo>
                  <a:pt x="0" y="0"/>
                </a:moveTo>
                <a:lnTo>
                  <a:pt x="2554554" y="0"/>
                </a:lnTo>
                <a:lnTo>
                  <a:pt x="2554554" y="1519654"/>
                </a:lnTo>
                <a:lnTo>
                  <a:pt x="0" y="1519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754" t="-93821" r="-113754" b="-9301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681994" y="8606328"/>
            <a:ext cx="5600666" cy="37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3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Awareness and Concerns About Gas Leaks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7676" y="3158705"/>
            <a:ext cx="16011624" cy="602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Details: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size: 408 residents across Chennai.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Focus: Theft experiences, gas leaks, safety concerns, SDG awareness, AI feedback.</a:t>
            </a:r>
          </a:p>
          <a:p>
            <a:pPr algn="l" marL="734064" indent="-367032" lvl="1">
              <a:lnSpc>
                <a:spcPts val="3672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System: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AI-driven emergency detection for theft, fire, medical incidents, and air quality.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Push-button and voice-command alerts.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Solar-powered alarms and wireless communication.</a:t>
            </a:r>
          </a:p>
          <a:p>
            <a:pPr algn="l" marL="2202193" indent="-550548" lvl="3">
              <a:lnSpc>
                <a:spcPts val="3672"/>
              </a:lnSpc>
              <a:buFont typeface="Arial"/>
              <a:buChar char="￭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monitoring and automated notifications.</a:t>
            </a:r>
          </a:p>
          <a:p>
            <a:pPr algn="l" marL="1468129" indent="-489376" lvl="2">
              <a:lnSpc>
                <a:spcPts val="3672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 compliance: ISO/IEC 23894:2023, IEEE P2413, NFTA 72, UL268.</a:t>
            </a:r>
          </a:p>
          <a:p>
            <a:pPr algn="l">
              <a:lnSpc>
                <a:spcPts val="367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27306"/>
            <a:ext cx="16105248" cy="596511"/>
            <a:chOff x="0" y="0"/>
            <a:chExt cx="21473664" cy="795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3668" cy="795401"/>
            </a:xfrm>
            <a:custGeom>
              <a:avLst/>
              <a:gdLst/>
              <a:ahLst/>
              <a:cxnLst/>
              <a:rect r="r" b="b" t="t" l="l"/>
              <a:pathLst>
                <a:path h="795401" w="21473668">
                  <a:moveTo>
                    <a:pt x="0" y="0"/>
                  </a:moveTo>
                  <a:lnTo>
                    <a:pt x="21473668" y="0"/>
                  </a:lnTo>
                  <a:lnTo>
                    <a:pt x="21473668" y="795401"/>
                  </a:lnTo>
                  <a:lnTo>
                    <a:pt x="0" y="795401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473664" cy="8715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SUSTAINED 2024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7319" y="0"/>
            <a:ext cx="2010681" cy="1725561"/>
          </a:xfrm>
          <a:custGeom>
            <a:avLst/>
            <a:gdLst/>
            <a:ahLst/>
            <a:cxnLst/>
            <a:rect r="r" b="b" t="t" l="l"/>
            <a:pathLst>
              <a:path h="1725561" w="2010681">
                <a:moveTo>
                  <a:pt x="0" y="0"/>
                </a:moveTo>
                <a:lnTo>
                  <a:pt x="2010681" y="0"/>
                </a:lnTo>
                <a:lnTo>
                  <a:pt x="2010681" y="1725561"/>
                </a:lnTo>
                <a:lnTo>
                  <a:pt x="0" y="17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0" r="0" b="-40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2442" y="9571048"/>
            <a:ext cx="264840" cy="3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3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57850"/>
            <a:ext cx="18288000" cy="929719"/>
            <a:chOff x="0" y="0"/>
            <a:chExt cx="24384000" cy="1239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238758"/>
            </a:xfrm>
            <a:custGeom>
              <a:avLst/>
              <a:gdLst/>
              <a:ahLst/>
              <a:cxnLst/>
              <a:rect r="r" b="b" t="t" l="l"/>
              <a:pathLst>
                <a:path h="12387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8758"/>
                  </a:lnTo>
                  <a:lnTo>
                    <a:pt x="0" y="1238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384000" cy="1306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School of Engineering and Technology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Manav Rachna International Institute of Research and Studies Sec 43, Faridabad, Haryana, 121004, INDIA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680" y="4054259"/>
            <a:ext cx="18288000" cy="4042267"/>
          </a:xfrm>
          <a:custGeom>
            <a:avLst/>
            <a:gdLst/>
            <a:ahLst/>
            <a:cxnLst/>
            <a:rect r="r" b="b" t="t" l="l"/>
            <a:pathLst>
              <a:path h="4042267" w="18288000">
                <a:moveTo>
                  <a:pt x="0" y="0"/>
                </a:moveTo>
                <a:lnTo>
                  <a:pt x="18288000" y="0"/>
                </a:lnTo>
                <a:lnTo>
                  <a:pt x="18288000" y="4042267"/>
                </a:lnTo>
                <a:lnTo>
                  <a:pt x="0" y="4042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7676" y="2192083"/>
            <a:ext cx="8769885" cy="9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>
                <a:solidFill>
                  <a:srgbClr val="1653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name="Freeform 12" id="12" descr="IEEE India Council"/>
          <p:cNvSpPr/>
          <p:nvPr/>
        </p:nvSpPr>
        <p:spPr>
          <a:xfrm flipH="false" flipV="false" rot="0">
            <a:off x="8760309" y="243821"/>
            <a:ext cx="5309649" cy="975401"/>
          </a:xfrm>
          <a:custGeom>
            <a:avLst/>
            <a:gdLst/>
            <a:ahLst/>
            <a:cxnLst/>
            <a:rect r="r" b="b" t="t" l="l"/>
            <a:pathLst>
              <a:path h="975401" w="5309649">
                <a:moveTo>
                  <a:pt x="0" y="0"/>
                </a:moveTo>
                <a:lnTo>
                  <a:pt x="5309649" y="0"/>
                </a:lnTo>
                <a:lnTo>
                  <a:pt x="5309649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" t="0" r="-70" b="0"/>
            </a:stretch>
          </a:blipFill>
        </p:spPr>
      </p:sp>
      <p:sp>
        <p:nvSpPr>
          <p:cNvPr name="Freeform 13" id="13" descr="IEEE President's Note: Let's Get Practical - IEEE Spectrum"/>
          <p:cNvSpPr/>
          <p:nvPr/>
        </p:nvSpPr>
        <p:spPr>
          <a:xfrm flipH="false" flipV="false" rot="0">
            <a:off x="14447116" y="110610"/>
            <a:ext cx="1613872" cy="1006358"/>
          </a:xfrm>
          <a:custGeom>
            <a:avLst/>
            <a:gdLst/>
            <a:ahLst/>
            <a:cxnLst/>
            <a:rect r="r" b="b" t="t" l="l"/>
            <a:pathLst>
              <a:path h="1006358" w="1613872">
                <a:moveTo>
                  <a:pt x="0" y="0"/>
                </a:moveTo>
                <a:lnTo>
                  <a:pt x="1613873" y="0"/>
                </a:lnTo>
                <a:lnTo>
                  <a:pt x="1613873" y="1006358"/>
                </a:lnTo>
                <a:lnTo>
                  <a:pt x="0" y="1006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2" b="0"/>
            </a:stretch>
          </a:blipFill>
        </p:spPr>
      </p:sp>
      <p:sp>
        <p:nvSpPr>
          <p:cNvPr name="Freeform 14" id="14" descr="School Of Engineering &amp; Technology – Manav Rachna Vidyanatariksha"/>
          <p:cNvSpPr/>
          <p:nvPr/>
        </p:nvSpPr>
        <p:spPr>
          <a:xfrm flipH="false" flipV="false" rot="0">
            <a:off x="-3680" y="6921"/>
            <a:ext cx="5932311" cy="1334770"/>
          </a:xfrm>
          <a:custGeom>
            <a:avLst/>
            <a:gdLst/>
            <a:ahLst/>
            <a:cxnLst/>
            <a:rect r="r" b="b" t="t" l="l"/>
            <a:pathLst>
              <a:path h="1334770" w="5932311">
                <a:moveTo>
                  <a:pt x="0" y="0"/>
                </a:moveTo>
                <a:lnTo>
                  <a:pt x="5932312" y="0"/>
                </a:lnTo>
                <a:lnTo>
                  <a:pt x="5932312" y="1334770"/>
                </a:lnTo>
                <a:lnTo>
                  <a:pt x="0" y="133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51856" y="41250"/>
            <a:ext cx="2689454" cy="1268967"/>
          </a:xfrm>
          <a:custGeom>
            <a:avLst/>
            <a:gdLst/>
            <a:ahLst/>
            <a:cxnLst/>
            <a:rect r="r" b="b" t="t" l="l"/>
            <a:pathLst>
              <a:path h="1268967" w="2689454">
                <a:moveTo>
                  <a:pt x="0" y="0"/>
                </a:moveTo>
                <a:lnTo>
                  <a:pt x="2689453" y="0"/>
                </a:lnTo>
                <a:lnTo>
                  <a:pt x="2689453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DAGY2k1nXhE</dc:identifier>
  <dcterms:modified xsi:type="dcterms:W3CDTF">2011-08-01T06:04:30Z</dcterms:modified>
  <cp:revision>1</cp:revision>
  <dc:title>PPT Format.pptx</dc:title>
</cp:coreProperties>
</file>